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77" r:id="rId3"/>
    <p:sldId id="289" r:id="rId4"/>
    <p:sldId id="349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78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9" r:id="rId34"/>
    <p:sldId id="380" r:id="rId35"/>
    <p:sldId id="381" r:id="rId36"/>
    <p:sldId id="382" r:id="rId37"/>
    <p:sldId id="383" r:id="rId38"/>
    <p:sldId id="348" r:id="rId39"/>
    <p:sldId id="288" r:id="rId40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15"/>
    <p:restoredTop sz="82113"/>
  </p:normalViewPr>
  <p:slideViewPr>
    <p:cSldViewPr snapToGrid="0">
      <p:cViewPr varScale="1">
        <p:scale>
          <a:sx n="96" d="100"/>
          <a:sy n="96" d="100"/>
        </p:scale>
        <p:origin x="184" y="256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6D4AA-DDE1-6F43-A339-B8D22973A282}" type="datetimeFigureOut">
              <a:rPr lang="pl-PL" smtClean="0"/>
              <a:t>9.01.2025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F21BB-225C-1049-8DBA-B71566A1CC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539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6529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615FE-5E29-F8E4-7E70-61AF70207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E174CA-0386-620A-E2C5-7CFF830EF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FB3DBF-DA5D-5604-4488-A6B489F00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74745-EC73-E4E9-2632-ABD8B98548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2639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DC942-B9DD-1607-97CE-2A6BDB4B6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14D006-01E0-FBFC-075F-2069DB101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E6648A-B91B-3F33-7F96-9E782F8F5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18715-F682-C747-357E-FD29D88F19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7002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21DCB-7110-C6A6-6E7E-7690DD9CE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8D0062-0DFF-EA19-C345-B113081E3E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F622E2-CB03-0037-C1BA-4585BB105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8263E-131E-BC2D-0192-B6F262D49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47034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CC4C7-D052-68D9-F396-A69B934F1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2936D9-449F-AF9A-024C-2F7BBA097E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A3EAD6-7D3A-CB97-AFCC-EB6979E0B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CACBB-92BA-501B-0B41-D309FBE55E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45833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0E481-37AF-F177-1148-76382AA4F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68770-E9BA-6911-8F7D-191CE5A5BC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371EC4-01C8-A707-9C0F-1465A16A6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96AB2-DD84-7174-B266-06C89BBB8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7816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9885-8D37-3C0A-A932-DA3D5E6B2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AF068-F563-EDF9-BE82-59BCB88EFD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8D59B-E62D-8451-3E6E-72CB9C2C8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02573-CB6A-3BA0-E376-AB7D89871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55818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DADBE-2109-F971-762B-C2ED1CFD4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834031-18B0-4DC1-2D27-084D83536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D822C-8A42-4251-A83C-8083C9311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B11A2-60E1-1BD9-D53F-1E07257359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3967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266FD-8253-9133-0064-0300AC719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79E26A-95E7-4919-0DBE-7661272CB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2FE723-9A10-599A-EF5D-74174F271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48A82-AD18-9147-A82B-75EAE8574C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5742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F45B7-C403-440B-D2CA-41CA7F6A1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DFCDD6-0FE2-D7D3-EA94-5E6A5CDF9A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B1823A-9FFD-A43D-7CFA-13CAEFB25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3C24B-7DF6-D031-7098-837D1F55A8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9241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A3DF7-1D1B-D62B-FCAD-957F38522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727170-5DF0-EDB1-5F80-7316D502F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AB3C63-253F-6244-B4DB-0480B7DDD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15E6F-3180-C3E0-0C80-D313106A0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2212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0A17C-5DDC-566C-817B-EFB3F4CB6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908D56-055E-887E-9345-A1AAD339D6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8DB4F4-FF3D-48CD-500F-0523F55C9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1A854-2675-A71E-F39E-6FE2DCB48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08170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CEBD9-D1BC-5C07-71B7-6CA0ECBCE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9F6150-C974-D733-C711-640D5D52D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C239DB-DE9B-6DE2-488F-AC7943634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FED4D-5460-3841-3AD3-5058FDD983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02716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CF0C7-2F99-8A30-8463-775610C63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40D4D1-B76A-5978-74BD-3A31E638D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9D59D5-E36D-9CB6-ECEC-D5C3AF29A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BB8EF-E59F-8448-7560-18F13723A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17478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1BD55-9FD1-F527-6398-7C315254D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1D61A-6D2A-0DDD-EF4D-30C21143F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A6134C-56EF-F9F1-0A58-63BB943F8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A264B-087E-A450-D82C-954FADB04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78686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502E4-7CF4-DFD7-7594-E6FA68E1B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BB2AEC-7001-14F5-9306-C06E1C8A25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41669-D56C-8E60-7509-D7BA701DF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DBCC9-170B-EAC4-4D15-C22315413B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0850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6E112-004E-4E5C-A9A5-2B74382AA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D36D3D-53FC-7411-16F3-BE18B9499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034AB-FCFC-1D93-3AA8-49B0D74E99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E1E11-4B6D-765E-FC65-D50B35A7EF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2131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915DA-5E43-2E2B-42DC-9E2897353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286CF9-01AF-7046-568E-C199255E70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2D26AC-5A25-0274-FD80-24AFED288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6AAA1-E6C3-48F1-F987-848E194B35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40366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4C0F4-C8B3-2351-841D-57E92F9B9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16D3C8-3EDA-AB18-C8BE-FE9B3A1376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1EAD31-48DB-F023-E9D9-13C4A1EFB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085B5-DBFB-8157-4E33-BB8B00D7E3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81100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EB713-6AF5-69E1-C952-370679EEA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93586-9C94-65A0-1CC5-098CBBA9CD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744AF7-21E2-B5FD-951C-55D728375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CE202-0709-3CD5-006F-720FC360AD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4449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8D325-3453-8187-7FA5-02CF59BC8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B2F2E3-E821-4755-E54A-AD52894278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C1AB1A-E6A7-114C-E6FB-AD9CEC156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1C2DE-835C-9178-50CF-3E97D7CD2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21722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22554-F589-6B0F-CA5B-B3F30A56C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84464A-FDF0-87F1-192B-AE1E9AB27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07A8C-F63A-F469-7B19-FE5A742DA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52BCA-08A8-24B7-06EB-B08034D55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4573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890084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3C382-BF2E-A43F-4839-A5D131CD2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22E5A4-C52F-0E0D-3097-33108C83CA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960184-D654-BC11-378F-3CEDD6CF9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CE55F-E7AA-8964-8120-1AD095CA46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43935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20249-BA99-9F09-F820-F83957B3E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D54483-04AD-45CD-74B9-96FADB252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4E9F82-6914-C08C-8A3A-415B68965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E1CD8-BB95-EB88-097B-EC7738D43A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47422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6FEB3-FBBC-22EA-2157-F2A49CA42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659FCC-9C4D-D4F6-6468-D2396AE2F2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738F2-75B8-4ADE-D559-8C53FC3BE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E0413-9D94-37BB-F0EB-C7041F2D3F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68644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4C04C-B690-DDE3-FE9F-E80020D6E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3789A5-E8E3-D27D-1A57-919123318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EEC1DC-B019-273A-24CA-46E15B71B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A357D-C874-50AA-F3A4-8420DECF81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59396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02844-EA6D-6B79-08C4-608475A67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FBF7B3-86B5-74D4-DA1D-A6D8AE64F5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1E04CF-8585-B11C-5A9C-94B65D818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13B99-5C6C-298E-A5D1-4414115C03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83079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AD09B-5F93-1806-D7D3-B14D5A78B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A0A4D0-406F-013F-0EB6-841B3EB760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3A4053-A9C0-06C9-F343-045FEC5727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707CD-30CF-238F-1365-56FB1A294B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54803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B098-B973-17FA-FD20-6D5FBF29F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0349AA-BD02-7923-41EE-2DC1AB0E53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F4215D-31C6-5396-F1E8-51232D817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97BD3-68B3-8C69-F43D-B7DE4EF77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1307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16331-2A3C-3CFC-33F3-BC437F2C8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E2E499-E1CA-1B2E-0C01-DB9346D757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D054A1-B065-E550-D1E3-DBD3A90C9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A1B2D-86C9-5471-5A11-EFA97B301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3683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56992-6A5D-FA1A-1C84-27377D69A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CCA341-86DD-E008-2E2E-167D3018E9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6E3A4A-CFD9-6FBC-FFA5-FFF1A36AF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43415-5771-CCEB-A8C1-B62842E28A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9517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C7BD7-E65B-88F8-289E-A8A8B3957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F6F872-E69F-84D3-A923-1B1099EAD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70E22E-6C78-A990-63CA-14B3FFF21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4B01A-2B3C-3DFD-1DD4-DEE327C3BC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58897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AD9EE-92D0-23CE-254F-6F5968CDE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B6D65E-4481-8B71-08FC-C383123356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7E021-50A5-EFD3-A5C4-601058A9D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90D6E-2646-FA57-6B32-D7BFE04A8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9815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20691-0308-9050-D494-10949B4B1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FC5C4A-1D92-BECA-F0C9-628C8634C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370675-ABED-1B78-32F5-F7832F927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6735C-E53C-D0CE-BEFA-B5EFEAF64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3983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3ABA0-7C8E-D7F2-BCF3-4E155BDA4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D7E358-B6A8-0927-0215-C2F4786695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1E640-60C4-C010-CC29-E8A3BE4BF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927F8-05BF-E569-557E-77C6F13EC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5618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5EE3-F8E5-4034-A593-0AE3DBD0D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374F7-99B5-FD41-ED27-ABE5B8F20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11CBE-76EB-19A9-C2E1-F8985E5B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9.01.2025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EF2F2-A649-6556-304E-93BE6702D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DF446-7B29-8050-0737-E8660D1D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9808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C5D10-8C9B-D565-7A30-A9DC70F7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25FF3-8051-C8EC-5E42-6CCEF27F0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393A6-2524-B8BE-46DB-E8190BC64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9.01.2025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5F5A4-481C-6E66-931D-836A5054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BFA84-5425-388E-D416-9FD563C5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071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A0CEA5-1D43-4E4E-DA04-5C8335034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92266-6FA0-8838-C647-93FA01CD1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16CCF-2412-312F-0245-8FFF31D08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9.01.2025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7D4C9-AB7F-F763-7132-E8D641048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F72D9-8037-A19A-9572-C39142F3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948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CF9F7-CC8A-4906-944A-CEA6FC8B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981EB-A135-3A05-9EBE-7C85A1F2C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E6A28-8823-ED26-E9A2-CEA92DB49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9.01.2025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D7D40-E691-458E-D749-51F9F467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4F31C-04FE-7E16-8489-32E01DF98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8647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6534-67A3-A534-1F98-CF569BC02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948EA-BCB6-2DAE-21B5-9CD6924E5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1E72E-1EDF-BBCB-8B82-403123681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9.01.2025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016B6-BC3D-9CA5-E288-59D45DB88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1770D-1EBE-0691-4CAA-7B498E28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397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F0F08-29D2-0BE8-A532-97314826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1CBCD-B635-A75F-F801-DED5411B6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0A015-606C-04B4-AE8E-9136B2C52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28CAA-D42E-9E21-DDE0-18E0D3C11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9.01.2025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DF51E-7880-4DC8-0C5C-162FC1602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71F24-6DDF-5570-318E-AEFFDDDE0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9868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AD22-7F47-099B-4A26-8AE10E69D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39A05-5FCD-9357-2CF4-A74EC74CE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DF4BD-002A-D970-B2E7-8713EA369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2AF229-30BC-EEA9-287F-9391C4C0C1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615C6-2E62-D46B-74E4-9151C3CAB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ABEEDB-EFBE-1AE3-D818-E3FFC96FD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9.01.2025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C3AAC7-98CD-C608-D568-D1400D999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23254C-3568-F5AE-8998-A35B9F09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660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5A9D-D221-6A35-79B9-E682E3A5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A2EC6-F8F1-4A65-2407-2C518254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9.01.2025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E18E5-DD28-9025-6D89-D477C0F0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A794D-056A-DB69-2E84-3AA89FBE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114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11529E-14ED-A18C-EF39-BD4019B9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9.01.2025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C61F4-0176-7B54-D1DC-4DC45C34D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1F6DC-0688-EA49-32AE-8958B253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238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E723-93F5-EF46-18B6-2D10CE8A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B2666-EC7C-E948-9C6B-928154FBF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E384D-31A5-2240-53DC-F5B635C44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BA205-D127-7AF8-F59C-15B011D98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9.01.2025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EDDE3-5BD2-2FFA-E45B-57C4FC4B8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9BF6C-42CA-CA05-F339-087209953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66431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11A1-855C-3F53-1F11-EA488E958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0F4BDB-465D-5ADF-3860-C027C5BF7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E1219-17A5-7BAD-924E-A1B561274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21F7C-2441-D48B-EB95-BB5697827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9.01.2025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DF7BC-2EC1-F353-FC8A-89FC067F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4160A-96FB-E1D1-5BF2-1842FC68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5448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5C8361-7A29-A34F-6F08-5E8F8A58E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1E4B5-91EB-A461-4B1C-BFDE84393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24FA9-30AC-F330-426A-82D1E01EA6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1BD2FC-95BA-D742-B45D-ACE12235D090}" type="datetimeFigureOut">
              <a:rPr lang="pl-PL" smtClean="0"/>
              <a:t>9.01.2025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71D01-3FA1-822E-C776-B5F590BA41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E0705-B6FA-FB8F-9F7E-EAA773896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5144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01034575@pw.edu.pl" TargetMode="External"/><Relationship Id="rId2" Type="http://schemas.openxmlformats.org/officeDocument/2006/relationships/hyperlink" Target="mailto:luke.kozarski@gmail.com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hub.io/core/global-tem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3346-7544-EA75-CCAE-E7A864AFEC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LLMs </a:t>
            </a:r>
            <a:r>
              <a:rPr lang="en-GB" dirty="0" err="1"/>
              <a:t>i</a:t>
            </a:r>
            <a:r>
              <a:rPr lang="en-GB" dirty="0"/>
              <a:t> ChatGPT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097B1-2D91-CB5B-50D8-57C014CCE3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Wielkie</a:t>
            </a:r>
            <a:r>
              <a:rPr lang="en-GB" dirty="0"/>
              <a:t> </a:t>
            </a:r>
            <a:r>
              <a:rPr lang="en-GB" dirty="0" err="1"/>
              <a:t>modele</a:t>
            </a:r>
            <a:r>
              <a:rPr lang="en-GB" dirty="0"/>
              <a:t> </a:t>
            </a:r>
            <a:r>
              <a:rPr lang="en-GB" dirty="0" err="1"/>
              <a:t>językowe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30375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6E1E9-5C94-029D-11BF-6E7F94E7C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A7E11-948C-1D75-FBDA-A0B0197E2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Matematyka</a:t>
            </a:r>
            <a:r>
              <a:rPr lang="en-GB" dirty="0"/>
              <a:t> w </a:t>
            </a:r>
            <a:r>
              <a:rPr lang="en-GB" dirty="0" err="1"/>
              <a:t>tle</a:t>
            </a:r>
            <a:r>
              <a:rPr lang="en-GB" dirty="0"/>
              <a:t> – </a:t>
            </a:r>
            <a:r>
              <a:rPr lang="en-GB" dirty="0" err="1"/>
              <a:t>Prawdopodobieństwo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74037-7A74-EB0C-AA40-C4107E45C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Modele</a:t>
            </a:r>
            <a:r>
              <a:rPr lang="en-GB" dirty="0"/>
              <a:t> </a:t>
            </a:r>
            <a:r>
              <a:rPr lang="en-GB" dirty="0" err="1"/>
              <a:t>przypisują</a:t>
            </a:r>
            <a:r>
              <a:rPr lang="en-GB" dirty="0"/>
              <a:t> </a:t>
            </a:r>
            <a:r>
              <a:rPr lang="en-GB" dirty="0" err="1"/>
              <a:t>prawdopodobieństwa</a:t>
            </a:r>
            <a:r>
              <a:rPr lang="en-GB" dirty="0"/>
              <a:t> </a:t>
            </a:r>
            <a:r>
              <a:rPr lang="en-GB" dirty="0" err="1"/>
              <a:t>różnym</a:t>
            </a:r>
            <a:r>
              <a:rPr lang="en-GB" dirty="0"/>
              <a:t> </a:t>
            </a:r>
            <a:r>
              <a:rPr lang="en-GB" dirty="0" err="1"/>
              <a:t>słowom</a:t>
            </a:r>
            <a:r>
              <a:rPr lang="en-GB" dirty="0"/>
              <a:t> </a:t>
            </a:r>
            <a:r>
              <a:rPr lang="en-GB" dirty="0" err="1"/>
              <a:t>jako</a:t>
            </a:r>
            <a:r>
              <a:rPr lang="en-GB" dirty="0"/>
              <a:t> </a:t>
            </a:r>
            <a:r>
              <a:rPr lang="en-GB" dirty="0" err="1"/>
              <a:t>kolejnym</a:t>
            </a:r>
            <a:r>
              <a:rPr lang="en-GB" dirty="0"/>
              <a:t> w </a:t>
            </a:r>
            <a:r>
              <a:rPr lang="en-GB" dirty="0" err="1"/>
              <a:t>zdaniu.Przykład</a:t>
            </a:r>
            <a:r>
              <a:rPr lang="en-GB" dirty="0"/>
              <a:t>: „Gaz </a:t>
            </a:r>
            <a:r>
              <a:rPr lang="en-GB" dirty="0" err="1"/>
              <a:t>ziemny</a:t>
            </a:r>
            <a:r>
              <a:rPr lang="en-GB" dirty="0"/>
              <a:t> jest...”</a:t>
            </a:r>
          </a:p>
          <a:p>
            <a:pPr lvl="1"/>
            <a:r>
              <a:rPr lang="en-GB" b="1" dirty="0" err="1"/>
              <a:t>Metan</a:t>
            </a:r>
            <a:r>
              <a:rPr lang="en-GB" dirty="0"/>
              <a:t> (70% </a:t>
            </a:r>
            <a:r>
              <a:rPr lang="en-GB" dirty="0" err="1"/>
              <a:t>prawdopodobieństwa</a:t>
            </a:r>
            <a:r>
              <a:rPr lang="en-GB" dirty="0"/>
              <a:t>).</a:t>
            </a:r>
          </a:p>
          <a:p>
            <a:pPr lvl="1"/>
            <a:r>
              <a:rPr lang="en-GB" b="1" dirty="0" err="1"/>
              <a:t>Ciecz</a:t>
            </a:r>
            <a:r>
              <a:rPr lang="en-GB" dirty="0"/>
              <a:t> (20%).</a:t>
            </a:r>
          </a:p>
          <a:p>
            <a:pPr lvl="1"/>
            <a:r>
              <a:rPr lang="en-GB" b="1" dirty="0" err="1"/>
              <a:t>Mieszanka</a:t>
            </a:r>
            <a:r>
              <a:rPr lang="en-GB" dirty="0"/>
              <a:t> (10%).</a:t>
            </a:r>
          </a:p>
          <a:p>
            <a:r>
              <a:rPr lang="en-GB" dirty="0"/>
              <a:t>Model </a:t>
            </a:r>
            <a:r>
              <a:rPr lang="en-GB" dirty="0" err="1"/>
              <a:t>wybiera</a:t>
            </a:r>
            <a:r>
              <a:rPr lang="en-GB" dirty="0"/>
              <a:t> </a:t>
            </a:r>
            <a:r>
              <a:rPr lang="en-GB" dirty="0" err="1"/>
              <a:t>słowo</a:t>
            </a:r>
            <a:r>
              <a:rPr lang="en-GB" dirty="0"/>
              <a:t> z </a:t>
            </a:r>
            <a:r>
              <a:rPr lang="en-GB" dirty="0" err="1"/>
              <a:t>najwyższym</a:t>
            </a:r>
            <a:r>
              <a:rPr lang="en-GB" dirty="0"/>
              <a:t> </a:t>
            </a:r>
            <a:r>
              <a:rPr lang="en-GB" dirty="0" err="1"/>
              <a:t>prawdopodobieństwem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1026" name="Picture 2" descr="How do Language models(LLM) work ?? we call it chatGPT">
            <a:extLst>
              <a:ext uri="{FF2B5EF4-FFF2-40B4-BE49-F238E27FC236}">
                <a16:creationId xmlns:a16="http://schemas.microsoft.com/office/drawing/2014/main" id="{DB716D32-1138-840A-E1CA-867AF4681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3844"/>
            <a:ext cx="5844209" cy="339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402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5B0007-74E8-E04D-0384-EEA66E20F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CF1E6-C36C-14CB-497B-0051871B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000"/>
              <a:t>Wyzwanie w trenowaniu LLM</a:t>
            </a:r>
            <a:endParaRPr lang="pl-PL" sz="5000"/>
          </a:p>
        </p:txBody>
      </p:sp>
      <p:sp>
        <p:nvSpPr>
          <p:cNvPr id="1024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2FB6F-6C2E-0CAA-1245-F2EEB90D8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500"/>
              <a:t>Trenowanie wymaga:</a:t>
            </a:r>
          </a:p>
          <a:p>
            <a:pPr lvl="1"/>
            <a:r>
              <a:rPr lang="en-GB" sz="1500"/>
              <a:t>Ogromnych zbiorów danych (terabajty tekstu).</a:t>
            </a:r>
          </a:p>
          <a:p>
            <a:pPr lvl="1"/>
            <a:r>
              <a:rPr lang="en-GB" sz="1500"/>
              <a:t>Dużych mocy obliczeniowych (superkomputery).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/>
              <a:t>Problemy:</a:t>
            </a:r>
          </a:p>
          <a:p>
            <a:pPr lvl="1"/>
            <a:r>
              <a:rPr lang="en-GB" sz="1500"/>
              <a:t>Luki w danych mogą powodować błędy.</a:t>
            </a:r>
          </a:p>
          <a:p>
            <a:pPr lvl="1"/>
            <a:r>
              <a:rPr lang="en-GB" sz="1500"/>
              <a:t>Koszty energetyczne i środowiskowe.</a:t>
            </a:r>
          </a:p>
          <a:p>
            <a:pPr lvl="1"/>
            <a:r>
              <a:rPr lang="en-GB" sz="1500"/>
              <a:t>Modele mogą wyuczyć się niepożądanych trendów (np. posty z reditt)</a:t>
            </a:r>
          </a:p>
        </p:txBody>
      </p:sp>
      <p:pic>
        <p:nvPicPr>
          <p:cNvPr id="10242" name="Picture 2" descr="How the Rise of Generative AI is Impacting Data Centers and Network  Infrastructures | Interplex">
            <a:extLst>
              <a:ext uri="{FF2B5EF4-FFF2-40B4-BE49-F238E27FC236}">
                <a16:creationId xmlns:a16="http://schemas.microsoft.com/office/drawing/2014/main" id="{72CBAC6B-5F01-A4AC-5DC3-727B3BB23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r="32855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072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00307-5314-1390-8BED-3EC0392B5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Zastosowania</a:t>
            </a:r>
            <a:r>
              <a:rPr lang="en-GB" dirty="0"/>
              <a:t> LLM w </a:t>
            </a:r>
            <a:r>
              <a:rPr lang="en-GB" dirty="0" err="1"/>
              <a:t>nietechnicznych</a:t>
            </a:r>
            <a:r>
              <a:rPr lang="en-GB" dirty="0"/>
              <a:t> </a:t>
            </a:r>
            <a:r>
              <a:rPr lang="en-GB" dirty="0" err="1"/>
              <a:t>dziedzinach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58626-E31F-AADC-2BC5-F19234731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06235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747560-5A83-DD2F-8681-0EA751B26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B6CB0-E384-F447-5331-D57E01286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4600"/>
              <a:t>Tworzenie i redakcja tekstów</a:t>
            </a:r>
            <a:endParaRPr lang="pl-PL" sz="4600"/>
          </a:p>
        </p:txBody>
      </p:sp>
      <p:sp>
        <p:nvSpPr>
          <p:cNvPr id="1127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CDB9D-3ECC-1F08-E185-950D00534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LLM pomagają pisać artykuły, raporty i opowiadania.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Możliwości:</a:t>
            </a:r>
          </a:p>
          <a:p>
            <a:pPr lvl="1"/>
            <a:r>
              <a:rPr lang="en-GB" sz="2000"/>
              <a:t>Tworzenie zarysu tekstu.</a:t>
            </a:r>
          </a:p>
          <a:p>
            <a:pPr lvl="1"/>
            <a:r>
              <a:rPr lang="en-GB" sz="2000"/>
              <a:t>Poprawa błędów gramatycznych i stylistycznych.</a:t>
            </a:r>
          </a:p>
          <a:p>
            <a:r>
              <a:rPr lang="en-GB" sz="2000"/>
              <a:t>Przykład: LLM piszą raporty o składzie gazów lub tworzą kreatywne historie.</a:t>
            </a:r>
            <a:endParaRPr lang="pl-PL" sz="2000"/>
          </a:p>
        </p:txBody>
      </p:sp>
      <p:pic>
        <p:nvPicPr>
          <p:cNvPr id="11266" name="Picture 2" descr="Unlocking Startup Success: Experimenting with Chat GPT for Idea Validation,  User Personas, and Overcoming Resistance! 🚀">
            <a:extLst>
              <a:ext uri="{FF2B5EF4-FFF2-40B4-BE49-F238E27FC236}">
                <a16:creationId xmlns:a16="http://schemas.microsoft.com/office/drawing/2014/main" id="{6B69B5F4-BFC3-169B-5021-6BC8911AA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3" r="11456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942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81FF8A-B6E9-6EEF-1BEC-4D94544D4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D6F20-79A5-2836-0D96-070FFDAF2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/>
              <a:t>Tłumaczenie językowe</a:t>
            </a:r>
            <a:endParaRPr lang="pl-PL" sz="5400"/>
          </a:p>
        </p:txBody>
      </p:sp>
      <p:sp>
        <p:nvSpPr>
          <p:cNvPr id="1229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950CA-F02F-0DC5-7F24-5A9CE9FFC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LLM tłumaczą teksty z jednego języka na inny.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Przykład: „Natural gas consists of methane” → „Gaz ziemny składa się z metanu”.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Fun fact: Google Translate używa podobnych technologii.</a:t>
            </a:r>
          </a:p>
        </p:txBody>
      </p:sp>
      <p:pic>
        <p:nvPicPr>
          <p:cNvPr id="12290" name="Picture 2" descr="Exploring the World of Translation Services | Welcome Translations">
            <a:extLst>
              <a:ext uri="{FF2B5EF4-FFF2-40B4-BE49-F238E27FC236}">
                <a16:creationId xmlns:a16="http://schemas.microsoft.com/office/drawing/2014/main" id="{7B4F303D-5A12-D770-D339-8F32D0DA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2" r="12975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23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47E6EF-4EEC-EE0C-91BC-B166B85D8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23" name="Rectangle 133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5C4D7-2C0B-7FC8-E533-E5810153E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3800"/>
              <a:t>Pomoc w nauce i badaniach</a:t>
            </a:r>
            <a:endParaRPr lang="pl-PL" sz="3800"/>
          </a:p>
        </p:txBody>
      </p:sp>
      <p:sp>
        <p:nvSpPr>
          <p:cNvPr id="1332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7A8FF-C0A3-90F9-5C62-AC1DEE639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LLM wspierają naukowców w analizie danych i tworzeniu raportów.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Przykład: Szybkie wyjaśnienie procesów chemicznych w gazach.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Możliwości: Tworzenie podsumowań literatury naukowej.</a:t>
            </a:r>
          </a:p>
        </p:txBody>
      </p:sp>
      <p:pic>
        <p:nvPicPr>
          <p:cNvPr id="13314" name="Picture 2" descr="How LLM Can Transform Education - Springs">
            <a:extLst>
              <a:ext uri="{FF2B5EF4-FFF2-40B4-BE49-F238E27FC236}">
                <a16:creationId xmlns:a16="http://schemas.microsoft.com/office/drawing/2014/main" id="{5F4CAE62-334E-1B74-2C0C-38D8B40FF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487330"/>
            <a:ext cx="6903720" cy="388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72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00E13B-544A-C006-AEB0-57FD0E078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3" name="Rectangle 1434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2C957-9052-24AF-8BFD-3E474F65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 dirty="0" err="1"/>
              <a:t>Rozrywka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kreatywność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0C36C-CE9F-1D85-ACF7-3F9C53950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Generowanie wierszy, scenariuszy filmowych, pytań do quizów.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Przykład: LLM może stworzyć quiz o gazach ziemnych lub napisać wiersz o metanie.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Fun fact: LLM używane są do pisania dialogów w grach komputerowych.</a:t>
            </a:r>
          </a:p>
        </p:txBody>
      </p:sp>
      <p:pic>
        <p:nvPicPr>
          <p:cNvPr id="14338" name="Picture 2" descr="An Exploratory Study of GPT-4o Poetry 2024">
            <a:extLst>
              <a:ext uri="{FF2B5EF4-FFF2-40B4-BE49-F238E27FC236}">
                <a16:creationId xmlns:a16="http://schemas.microsoft.com/office/drawing/2014/main" id="{1AAB5252-7BF9-9F7E-BA8D-E2609652F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3230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076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C7A0A-570D-1107-FA45-5012D0CE5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CEC45-DBC1-088E-C814-A0FBDC2C1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3800"/>
              <a:t>Praktyczne przykłady zastosowań</a:t>
            </a:r>
            <a:endParaRPr lang="pl-PL" sz="3800"/>
          </a:p>
        </p:txBody>
      </p:sp>
      <p:sp>
        <p:nvSpPr>
          <p:cNvPr id="1536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1E428-C264-DE60-FC99-A9EC9D9C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Analiza tekstów prawnych i raportów naukowych.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Tworzenie spersonalizowanych rekomendacji (np. edukacyjnych).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Użycie w branży gazowej: raporty, prognozy, analizy rynkowe.</a:t>
            </a:r>
            <a:endParaRPr lang="pl-PL" sz="2200"/>
          </a:p>
        </p:txBody>
      </p:sp>
      <p:pic>
        <p:nvPicPr>
          <p:cNvPr id="15362" name="Picture 2" descr="GPT-4 Use Cases: How to Apply It to Your Business | MetaDialog">
            <a:extLst>
              <a:ext uri="{FF2B5EF4-FFF2-40B4-BE49-F238E27FC236}">
                <a16:creationId xmlns:a16="http://schemas.microsoft.com/office/drawing/2014/main" id="{EA9A15E4-7A72-7045-C1AA-1B07A9EBE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0044" y="640080"/>
            <a:ext cx="6232224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619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7D6624-0753-8A6C-8D6C-FCCC0E9F9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1" name="Rectangle 1639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A652A-E2A4-FC53-45CA-CD46D855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000"/>
              <a:t>Co to jest ChatGPT?</a:t>
            </a:r>
            <a:endParaRPr lang="pl-PL" sz="5000"/>
          </a:p>
        </p:txBody>
      </p:sp>
      <p:sp>
        <p:nvSpPr>
          <p:cNvPr id="1639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23DEE-8CB0-8D49-21C0-C568A3B36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ChatGPT to chatbot oparty na modelu językowym dużej skali (LLM).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Zaprojektowany do prowadzenia dialogu:</a:t>
            </a:r>
          </a:p>
          <a:p>
            <a:pPr lvl="1"/>
            <a:r>
              <a:rPr lang="en-GB" sz="2000"/>
              <a:t>Rozumie pytania użytkowników.</a:t>
            </a:r>
          </a:p>
          <a:p>
            <a:pPr lvl="1"/>
            <a:r>
              <a:rPr lang="en-GB" sz="2000"/>
              <a:t>Generuje odpowiedzi w sposób naturalny.</a:t>
            </a:r>
          </a:p>
          <a:p>
            <a:r>
              <a:rPr lang="en-GB" sz="2000"/>
              <a:t>Przykład zastosowania: Odpowiadanie na pytania naukowe, pomoc w nauce.</a:t>
            </a:r>
            <a:endParaRPr lang="pl-PL" sz="2000"/>
          </a:p>
        </p:txBody>
      </p:sp>
      <p:pic>
        <p:nvPicPr>
          <p:cNvPr id="16386" name="Picture 2" descr="GitHub - xcapt0/gpt2_chatbot: ☕ GPT-2 chatbot for daily conversation">
            <a:extLst>
              <a:ext uri="{FF2B5EF4-FFF2-40B4-BE49-F238E27FC236}">
                <a16:creationId xmlns:a16="http://schemas.microsoft.com/office/drawing/2014/main" id="{8C801A3C-1154-A8BF-4FCF-2D9699B4A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2009668"/>
            <a:ext cx="5458968" cy="283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43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A8376A-C05E-771D-49AA-525C82848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2BDFE-4D41-B00E-1CF3-EFA2CBA72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3800"/>
              <a:t>Dlaczego ChatGPT działa tak dobrze?</a:t>
            </a:r>
            <a:endParaRPr lang="pl-PL" sz="3800"/>
          </a:p>
        </p:txBody>
      </p:sp>
      <p:sp>
        <p:nvSpPr>
          <p:cNvPr id="17417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79041-7365-9D8C-BFC1-3B73BD7A7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500" b="1"/>
              <a:t>Kontekst rozmowy:</a:t>
            </a:r>
            <a:r>
              <a:rPr lang="en-GB" sz="1500"/>
              <a:t> Model analizuje poprzednie wiadomości, aby odpowiedź była spójna.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 b="1"/>
              <a:t>Elastyczność:</a:t>
            </a:r>
            <a:r>
              <a:rPr lang="en-GB" sz="1500"/>
              <a:t> Może odpowiadać na pytania z różnych dziedzin.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 b="1"/>
              <a:t>Naturalność:</a:t>
            </a:r>
            <a:r>
              <a:rPr lang="en-GB" sz="1500"/>
              <a:t> Generowane odpowiedzi przypominają te, które mogłyby pochodzić od człowieka.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/>
              <a:t>Fun fact: ChatGPT nie wie, co to emocje, ale może je symulować!</a:t>
            </a:r>
            <a:endParaRPr lang="pl-PL" sz="1500"/>
          </a:p>
        </p:txBody>
      </p:sp>
      <p:pic>
        <p:nvPicPr>
          <p:cNvPr id="17410" name="Picture 2" descr="What is a context window—and why does it matter? | Zapier">
            <a:extLst>
              <a:ext uri="{FF2B5EF4-FFF2-40B4-BE49-F238E27FC236}">
                <a16:creationId xmlns:a16="http://schemas.microsoft.com/office/drawing/2014/main" id="{28BF7678-7E55-B4B6-2037-A1B90DDA6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667512"/>
            <a:ext cx="6903720" cy="55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214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77243-69BA-0D82-205F-058B19EB5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155BD-3495-35DB-22C2-C8BEEB6D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 to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modele</a:t>
            </a:r>
            <a:r>
              <a:rPr lang="en-GB" dirty="0"/>
              <a:t> </a:t>
            </a:r>
            <a:r>
              <a:rPr lang="en-GB" dirty="0" err="1"/>
              <a:t>językowe</a:t>
            </a:r>
            <a:r>
              <a:rPr lang="en-GB" dirty="0"/>
              <a:t> </a:t>
            </a:r>
            <a:r>
              <a:rPr lang="en-GB" dirty="0" err="1"/>
              <a:t>dużej</a:t>
            </a:r>
            <a:r>
              <a:rPr lang="en-GB" dirty="0"/>
              <a:t> </a:t>
            </a:r>
            <a:r>
              <a:rPr lang="en-GB" dirty="0" err="1"/>
              <a:t>skali</a:t>
            </a:r>
            <a:r>
              <a:rPr lang="en-GB" dirty="0"/>
              <a:t> (LLM)?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4CF8-46DD-E316-9CBA-F98195E20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Modele</a:t>
            </a:r>
            <a:r>
              <a:rPr lang="en-GB" dirty="0"/>
              <a:t> </a:t>
            </a:r>
            <a:r>
              <a:rPr lang="en-GB" dirty="0" err="1"/>
              <a:t>językowe</a:t>
            </a:r>
            <a:r>
              <a:rPr lang="en-GB" dirty="0"/>
              <a:t> </a:t>
            </a:r>
            <a:r>
              <a:rPr lang="en-GB" dirty="0" err="1"/>
              <a:t>dużej</a:t>
            </a:r>
            <a:r>
              <a:rPr lang="en-GB" dirty="0"/>
              <a:t> </a:t>
            </a:r>
            <a:r>
              <a:rPr lang="en-GB" dirty="0" err="1"/>
              <a:t>skali</a:t>
            </a:r>
            <a:r>
              <a:rPr lang="en-GB" dirty="0"/>
              <a:t> (LLM) to </a:t>
            </a:r>
            <a:r>
              <a:rPr lang="en-GB" dirty="0" err="1"/>
              <a:t>systemy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sztucznej</a:t>
            </a:r>
            <a:r>
              <a:rPr lang="en-GB" dirty="0"/>
              <a:t> </a:t>
            </a:r>
            <a:r>
              <a:rPr lang="en-GB" dirty="0" err="1"/>
              <a:t>inteligencji</a:t>
            </a:r>
            <a:r>
              <a:rPr lang="en-GB" dirty="0"/>
              <a:t>, </a:t>
            </a:r>
            <a:r>
              <a:rPr lang="en-GB" dirty="0" err="1"/>
              <a:t>które</a:t>
            </a:r>
            <a:r>
              <a:rPr lang="en-GB" dirty="0"/>
              <a:t> </a:t>
            </a:r>
            <a:r>
              <a:rPr lang="en-GB" dirty="0" err="1"/>
              <a:t>uczą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rozpoznawać</a:t>
            </a:r>
            <a:r>
              <a:rPr lang="en-GB" dirty="0"/>
              <a:t> </a:t>
            </a:r>
            <a:r>
              <a:rPr lang="en-GB" dirty="0" err="1"/>
              <a:t>wzorce</a:t>
            </a:r>
            <a:r>
              <a:rPr lang="en-GB" dirty="0"/>
              <a:t> w </a:t>
            </a:r>
            <a:r>
              <a:rPr lang="en-GB" dirty="0" err="1"/>
              <a:t>języku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podstawie</a:t>
            </a:r>
            <a:r>
              <a:rPr lang="en-GB" dirty="0"/>
              <a:t> </a:t>
            </a:r>
            <a:r>
              <a:rPr lang="en-GB" dirty="0" err="1"/>
              <a:t>ogromnych</a:t>
            </a:r>
            <a:r>
              <a:rPr lang="en-GB" dirty="0"/>
              <a:t> </a:t>
            </a:r>
            <a:r>
              <a:rPr lang="en-GB" dirty="0" err="1"/>
              <a:t>zbiorów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tekstowych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Przykłady</a:t>
            </a:r>
            <a:r>
              <a:rPr lang="en-GB" dirty="0"/>
              <a:t> LLM: GPT-3, GPT-4, BERT, Claude Sonnet, </a:t>
            </a:r>
            <a:r>
              <a:rPr lang="en-GB" dirty="0" err="1"/>
              <a:t>Mixtral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LLM </a:t>
            </a:r>
            <a:r>
              <a:rPr lang="en-GB" dirty="0" err="1"/>
              <a:t>analizują</a:t>
            </a:r>
            <a:r>
              <a:rPr lang="en-GB" dirty="0"/>
              <a:t> </a:t>
            </a:r>
            <a:r>
              <a:rPr lang="en-GB" dirty="0" err="1"/>
              <a:t>kontekst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przewidują</a:t>
            </a:r>
            <a:r>
              <a:rPr lang="en-GB" dirty="0"/>
              <a:t> </a:t>
            </a:r>
            <a:r>
              <a:rPr lang="en-GB" dirty="0" err="1"/>
              <a:t>kolejne</a:t>
            </a:r>
            <a:r>
              <a:rPr lang="en-GB" dirty="0"/>
              <a:t> </a:t>
            </a:r>
            <a:r>
              <a:rPr lang="en-GB" dirty="0" err="1"/>
              <a:t>słowa</a:t>
            </a:r>
            <a:r>
              <a:rPr lang="en-GB" dirty="0"/>
              <a:t> w </a:t>
            </a:r>
            <a:r>
              <a:rPr lang="en-GB" dirty="0" err="1"/>
              <a:t>zdaniu</a:t>
            </a:r>
            <a:r>
              <a:rPr lang="en-GB" dirty="0"/>
              <a:t>.</a:t>
            </a:r>
          </a:p>
        </p:txBody>
      </p:sp>
      <p:pic>
        <p:nvPicPr>
          <p:cNvPr id="2050" name="Picture 2" descr="All About The GPT-3 Hype | Experfy.com | Experfy Insights">
            <a:extLst>
              <a:ext uri="{FF2B5EF4-FFF2-40B4-BE49-F238E27FC236}">
                <a16:creationId xmlns:a16="http://schemas.microsoft.com/office/drawing/2014/main" id="{9FE6AFA8-78C2-4A50-E050-EF6C3A127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008" y="2969698"/>
            <a:ext cx="6042992" cy="161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923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AFD488-8FB8-AEB7-D6B6-93029681F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39" name="Rectangle 1843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635F3-FF26-C681-D972-237F4F53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3800"/>
              <a:t>Jak działa ChatGPT „pod maską”?</a:t>
            </a:r>
            <a:endParaRPr lang="pl-PL" sz="3800"/>
          </a:p>
        </p:txBody>
      </p:sp>
      <p:sp>
        <p:nvSpPr>
          <p:cNvPr id="1844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CE5B6-2399-0252-28FA-76D33FBBC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500"/>
              <a:t>Trenowanie: Model uczony na dużej liczbie dialogów i tekstów.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/>
              <a:t>Działanie:</a:t>
            </a:r>
          </a:p>
          <a:p>
            <a:pPr lvl="1"/>
            <a:r>
              <a:rPr lang="en-GB" sz="1500"/>
              <a:t>Analiza pytania → Rozumienie intencji → Generowanie odpowiedzi.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/>
              <a:t>Ograniczenia:</a:t>
            </a:r>
          </a:p>
          <a:p>
            <a:pPr lvl="1"/>
            <a:r>
              <a:rPr lang="en-GB" sz="1500"/>
              <a:t>Wiedza ograniczona do daty, na której zakończono trening.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/>
              <a:t>Może popełniać błędy, gdy brakuje danych w zbiorze treningowym.</a:t>
            </a:r>
          </a:p>
        </p:txBody>
      </p:sp>
      <p:pic>
        <p:nvPicPr>
          <p:cNvPr id="18434" name="Picture 2" descr="How ChatGPT Works Technically | ChatGPT Architecture">
            <a:extLst>
              <a:ext uri="{FF2B5EF4-FFF2-40B4-BE49-F238E27FC236}">
                <a16:creationId xmlns:a16="http://schemas.microsoft.com/office/drawing/2014/main" id="{D4B7A06B-4111-6C82-FDB4-5C2C8D2B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487329"/>
            <a:ext cx="6903720" cy="388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373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858D3E-101F-A536-BD7C-CB5089AB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63" name="Rectangle 1946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0A54C-F670-AF5E-7FAF-8E153803E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4600"/>
              <a:t>Ograniczenia ChatGPT</a:t>
            </a:r>
            <a:endParaRPr lang="pl-PL" sz="4600"/>
          </a:p>
        </p:txBody>
      </p:sp>
      <p:sp>
        <p:nvSpPr>
          <p:cNvPr id="1946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B1574-1201-5D6E-7F69-89DCAB857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700" b="1"/>
              <a:t>Nieomylność:</a:t>
            </a:r>
            <a:r>
              <a:rPr lang="en-GB" sz="1700"/>
              <a:t> Może generować odpowiedzi błędne lub nieprecyzyjne.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 b="1"/>
              <a:t>Brak aktualności:</a:t>
            </a:r>
            <a:r>
              <a:rPr lang="en-GB" sz="1700"/>
              <a:t> Nie zna wydarzeń po dacie swojego treningu.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 b="1"/>
              <a:t>Przekonujący błąd:</a:t>
            </a:r>
            <a:r>
              <a:rPr lang="en-GB" sz="1700"/>
              <a:t> Czasem tworzy błędne odpowiedzi, które brzmią wiarygodnie.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 b="1"/>
              <a:t>Etyka:</a:t>
            </a:r>
            <a:r>
              <a:rPr lang="en-GB" sz="1700"/>
              <a:t> Może być wykorzystywany do generowania fake newsów lub dezinformacji.</a:t>
            </a:r>
            <a:endParaRPr lang="pl-PL" sz="1700"/>
          </a:p>
        </p:txBody>
      </p:sp>
      <p:pic>
        <p:nvPicPr>
          <p:cNvPr id="19458" name="Picture 2" descr="10 Disadvantages of Using ChatGPT as Essay Writer - The Assignment Ninjas">
            <a:extLst>
              <a:ext uri="{FF2B5EF4-FFF2-40B4-BE49-F238E27FC236}">
                <a16:creationId xmlns:a16="http://schemas.microsoft.com/office/drawing/2014/main" id="{7083E5D3-E557-E899-D9CD-4A5CE27E8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055846"/>
            <a:ext cx="6903720" cy="474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23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964F81-9B60-DB87-0976-31D046AD3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87" name="Rectangle 20486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AF6B8-A02C-DBC4-E716-E00307F4C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GB" sz="3000"/>
              <a:t>Praktyczne zastosowania ChatGPT</a:t>
            </a:r>
            <a:endParaRPr lang="pl-PL" sz="3000"/>
          </a:p>
        </p:txBody>
      </p:sp>
      <p:sp>
        <p:nvSpPr>
          <p:cNvPr id="20489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E6130-6FC9-762E-746D-147313D6E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400" b="1"/>
              <a:t>Kreatywne pisanie:</a:t>
            </a:r>
            <a:r>
              <a:rPr lang="en-GB" sz="1400"/>
              <a:t> Tworzenie wierszy, opowiadań, piosenek.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b="1"/>
              <a:t>Edukacja:</a:t>
            </a:r>
            <a:r>
              <a:rPr lang="en-GB" sz="1400"/>
              <a:t> Wyjaśnianie trudnych tematów w prosty sposób.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b="1"/>
              <a:t>Pomoc w pracy:</a:t>
            </a:r>
            <a:r>
              <a:rPr lang="en-GB" sz="1400"/>
              <a:t> Pisanie e-maili, podsumowań spotkań.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/>
              <a:t>Fun fact: ChatGPT pisał przemówienia polityków i pomagał w pisaniu scenariuszy filmowych!</a:t>
            </a:r>
            <a:endParaRPr lang="pl-PL" sz="1400"/>
          </a:p>
        </p:txBody>
      </p:sp>
      <p:pic>
        <p:nvPicPr>
          <p:cNvPr id="20482" name="Picture 2" descr="Understanding ChatGPT With Real World Application">
            <a:extLst>
              <a:ext uri="{FF2B5EF4-FFF2-40B4-BE49-F238E27FC236}">
                <a16:creationId xmlns:a16="http://schemas.microsoft.com/office/drawing/2014/main" id="{B274E6A6-61FC-8396-23D6-1643291DA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5579" y="2290936"/>
            <a:ext cx="8248649" cy="39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407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7C3934-7D6E-7D3C-3212-A30F6B6D4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11" name="Rectangle 215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58D806-48BA-112C-B531-BF201C86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4600"/>
              <a:t>Nietypowe zastosowania LLM</a:t>
            </a:r>
            <a:endParaRPr lang="pl-PL" sz="4600"/>
          </a:p>
        </p:txBody>
      </p:sp>
      <p:sp>
        <p:nvSpPr>
          <p:cNvPr id="215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F4010-D375-F762-9B24-14D212310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Tworzenie chatbotów do obsługi klienta (np. w firmach gazowych).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Generowanie przepisów kulinarnych na podstawie kilku składników.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Tworzenie unikalnych wierszy lub opowiadań na żądanie.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Fun fact: LLM mogą wygenerować dialog w stylu Szekspira albo scenariusz science-fiction!</a:t>
            </a:r>
            <a:endParaRPr lang="pl-PL" sz="2200"/>
          </a:p>
        </p:txBody>
      </p:sp>
      <p:pic>
        <p:nvPicPr>
          <p:cNvPr id="21506" name="Picture 2" descr="How ChatGPT Is Going to Make You a Better Cook">
            <a:extLst>
              <a:ext uri="{FF2B5EF4-FFF2-40B4-BE49-F238E27FC236}">
                <a16:creationId xmlns:a16="http://schemas.microsoft.com/office/drawing/2014/main" id="{528582C3-709B-04C4-5D33-6A5B5122F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449374"/>
            <a:ext cx="5458968" cy="395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724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7F4EF2-350B-AABD-B5AF-6104EB12D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535" name="Rectangle 2253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B9715-C0DB-4A7B-18F2-8FD2C6FE5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4600"/>
              <a:t>LLM w badaniach naukowych</a:t>
            </a:r>
            <a:endParaRPr lang="pl-PL" sz="4600"/>
          </a:p>
        </p:txBody>
      </p:sp>
      <p:sp>
        <p:nvSpPr>
          <p:cNvPr id="2253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7A8D6-FD60-E68D-E0D7-FE73E338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700"/>
              <a:t>Analiza danych eksperymentalnych w dziedzinach takich jak chemia gazów.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/>
              <a:t>Tworzenie podsumowań literatury naukowej.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/>
              <a:t>Generowanie hipotez badawczych na podstawie istniejących danych.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/>
              <a:t>Przykład: Model może pomóc znaleźć trendy w badaniach dotyczących emisji gazów cieplarnianych.</a:t>
            </a:r>
          </a:p>
        </p:txBody>
      </p:sp>
      <p:pic>
        <p:nvPicPr>
          <p:cNvPr id="22530" name="Picture 2" descr="Custom GPT For Scientific Research - The Ultimate Guide [2024] - Poll the  People">
            <a:extLst>
              <a:ext uri="{FF2B5EF4-FFF2-40B4-BE49-F238E27FC236}">
                <a16:creationId xmlns:a16="http://schemas.microsoft.com/office/drawing/2014/main" id="{83363817-A35B-AC55-9666-D040F55AC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614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8B2A12-51AA-E6A2-086E-659A1A534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559" name="Rectangle 2355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CFCF5-3D46-BEB4-5602-AC53F125E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4200"/>
              <a:t>Kreatywne eksperymenty z LLM</a:t>
            </a:r>
            <a:endParaRPr lang="pl-PL" sz="4200"/>
          </a:p>
        </p:txBody>
      </p:sp>
      <p:sp>
        <p:nvSpPr>
          <p:cNvPr id="2356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B0765-0B9A-07A7-67CC-51EC394D5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900"/>
              <a:t>Pisanie piosenek lub scenariuszy filmowych.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/>
              <a:t>Generowanie pytań do quizów edukacyjnych.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/>
              <a:t>Symulowanie stylu pisania znanych autorów, np. Sienkiewicza.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/>
              <a:t>Fun fact: Istnieją strony internetowe, na których można zamówić poemat wygenerowany przez AI.</a:t>
            </a:r>
          </a:p>
        </p:txBody>
      </p:sp>
      <p:pic>
        <p:nvPicPr>
          <p:cNvPr id="23554" name="Picture 2" descr="ChatGPT Wrote a Movie - Jon Loomer Digital">
            <a:extLst>
              <a:ext uri="{FF2B5EF4-FFF2-40B4-BE49-F238E27FC236}">
                <a16:creationId xmlns:a16="http://schemas.microsoft.com/office/drawing/2014/main" id="{C0D00D64-DAFC-28FE-287D-CDA80273C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" r="12375" b="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282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EA7E95-7CB2-559D-832F-47D2694C1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583" name="Rectangle 2458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6EEDB-C03E-7729-3270-CB60A0166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4600"/>
              <a:t>LLM w codziennym życiu</a:t>
            </a:r>
            <a:endParaRPr lang="pl-PL" sz="4600"/>
          </a:p>
        </p:txBody>
      </p:sp>
      <p:sp>
        <p:nvSpPr>
          <p:cNvPr id="2458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92182-8103-07BA-1F3D-BFBA4B606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Personalizacja treści, np. reklamy lub sugestie zakupowe.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Pomoc w nauce języków obcych.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Tworzenie podsumowań artykułów i dokumentów.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Przykład: LLM może streścić raport naukowy w 3 zdaniach.</a:t>
            </a:r>
            <a:endParaRPr lang="pl-PL" sz="2200"/>
          </a:p>
        </p:txBody>
      </p:sp>
      <p:pic>
        <p:nvPicPr>
          <p:cNvPr id="24578" name="Picture 2" descr="GPT Summarizer - Chrome Web Store">
            <a:extLst>
              <a:ext uri="{FF2B5EF4-FFF2-40B4-BE49-F238E27FC236}">
                <a16:creationId xmlns:a16="http://schemas.microsoft.com/office/drawing/2014/main" id="{5154568C-9D2B-16D8-992A-69E2A792D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187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4FFD93-9989-6B3E-4F46-4C44D2A46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07" name="Rectangle 25606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 descr="5 Ways You Can Use ChatGPT Vision for Data Analysis - KDnuggets">
            <a:extLst>
              <a:ext uri="{FF2B5EF4-FFF2-40B4-BE49-F238E27FC236}">
                <a16:creationId xmlns:a16="http://schemas.microsoft.com/office/drawing/2014/main" id="{9717AC2B-69BC-362A-B29E-4C3F0D643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r="21709" b="-3"/>
          <a:stretch/>
        </p:blipFill>
        <p:spPr bwMode="auto"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5609" name="Freeform: Shape 25608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611" name="Freeform: Shape 25610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E57BCC-A4BD-D74B-108B-496961C96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n-GB" sz="2800"/>
              <a:t>Wykorzystanie w branży gazowej</a:t>
            </a:r>
          </a:p>
        </p:txBody>
      </p:sp>
      <p:sp>
        <p:nvSpPr>
          <p:cNvPr id="25613" name="Rectangle 256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615" name="Rectangle 256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A6C17-180D-CA27-A648-529CE6246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/>
              <a:t>Tworzenie raportów i prognoz rynkowych dotyczących cen gazu.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/>
              <a:t>Analiza dokumentów technicznych dotyczących gazów ziemnych.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/>
              <a:t>Modelowanie procesów związanych z magazynowaniem i transportem gazu.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/>
              <a:t>Przykład: Automatyczne generowanie raportu o emisji metanu.</a:t>
            </a:r>
            <a:endParaRPr lang="pl-PL" sz="1600"/>
          </a:p>
        </p:txBody>
      </p:sp>
    </p:spTree>
    <p:extLst>
      <p:ext uri="{BB962C8B-B14F-4D97-AF65-F5344CB8AC3E}">
        <p14:creationId xmlns:p14="http://schemas.microsoft.com/office/powerpoint/2010/main" val="2439959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B65C21-004E-F3AE-1714-6294D67C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631" name="Rectangle 266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CDB52-F468-489D-C5E9-D489E591C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4200"/>
              <a:t>Etyczne wyzwania LLM</a:t>
            </a:r>
            <a:endParaRPr lang="pl-PL" sz="4200"/>
          </a:p>
        </p:txBody>
      </p:sp>
      <p:sp>
        <p:nvSpPr>
          <p:cNvPr id="2663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D6FF1-E940-E3C4-0A30-AE03219B9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900"/>
              <a:t>Generowanie fake newsów lub dezinformacji.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/>
              <a:t>Użycie modeli do niewłaściwych celów (np. w cyberprzestępczości).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/>
              <a:t>Możliwość naruszenia prywatności (uczenie na danych bez zgody).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/>
              <a:t>Przykład: LLM może stworzyć fałszywe informacje, które wydają się wiarygodne.</a:t>
            </a:r>
            <a:endParaRPr lang="pl-PL" sz="1900"/>
          </a:p>
        </p:txBody>
      </p:sp>
      <p:pic>
        <p:nvPicPr>
          <p:cNvPr id="26626" name="Picture 2" descr="A fake news article generated by GPT-3 given the title as an input. |  Download Scientific Diagram">
            <a:extLst>
              <a:ext uri="{FF2B5EF4-FFF2-40B4-BE49-F238E27FC236}">
                <a16:creationId xmlns:a16="http://schemas.microsoft.com/office/drawing/2014/main" id="{869FD65B-C59B-CA70-E62F-93EDBF38E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36548"/>
            <a:ext cx="6903720" cy="538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62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74D8F9-33C6-56A3-DEF5-CB1CAA537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655" name="Rectangle 2765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9D3DAF-1C7F-FF0C-6DC4-2E0ED2BBF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4200"/>
              <a:t>Automatyzacja a rynek pracy</a:t>
            </a:r>
            <a:endParaRPr lang="pl-PL" sz="4200"/>
          </a:p>
        </p:txBody>
      </p:sp>
      <p:sp>
        <p:nvSpPr>
          <p:cNvPr id="27657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760FF-0773-2901-6A6D-2EBFE3930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Automatyzacja może zastąpić niektóre stanowiska pracy (np. copywriterzy, analitycy).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Wyzwanie: Znalezienie nowych zastosowań dla ludzi w erze automatyzacji.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Fun fact: LLM mogą napisać tekst reklamowy szybciej niż człowiek, ale potrzebują nadzoru.</a:t>
            </a:r>
            <a:endParaRPr lang="pl-PL" sz="2000"/>
          </a:p>
        </p:txBody>
      </p:sp>
      <p:pic>
        <p:nvPicPr>
          <p:cNvPr id="27650" name="Picture 2" descr="Robot Vs Human. Robotic Machine And Man Working At Computer Stock Vector  Image &amp; Art - Alamy">
            <a:extLst>
              <a:ext uri="{FF2B5EF4-FFF2-40B4-BE49-F238E27FC236}">
                <a16:creationId xmlns:a16="http://schemas.microsoft.com/office/drawing/2014/main" id="{91FEF10A-3A67-5B91-5E49-2366A5FAD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10660"/>
            <a:ext cx="6903720" cy="543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85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B216BC-2F24-BC9F-EF2D-FFEA660E8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GB" sz="3200"/>
              <a:t>Historia LLM – Skąd się wzięły?</a:t>
            </a:r>
            <a:endParaRPr lang="pl-PL" sz="3200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65688-6C43-9D67-A00F-870B6FCAA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500"/>
              <a:t>Pierwsze modele językowe: Proste algorytmy statystyczne, np. modele n-gramowe.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/>
              <a:t>Przełom: Wprowadzenie technologii neuronowych w latach 2010–2017.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/>
              <a:t>Transformery (2017): Architektura stojąca za nowoczesnymi LLM, np. GPT.</a:t>
            </a:r>
          </a:p>
        </p:txBody>
      </p:sp>
      <p:pic>
        <p:nvPicPr>
          <p:cNvPr id="3074" name="Picture 2" descr="A Brief History of Natural Language Processing — Part 2 | by Antoine Louis  | Medium">
            <a:extLst>
              <a:ext uri="{FF2B5EF4-FFF2-40B4-BE49-F238E27FC236}">
                <a16:creationId xmlns:a16="http://schemas.microsoft.com/office/drawing/2014/main" id="{FB1C1483-B98D-FB33-4AA6-924764050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4" y="2759396"/>
            <a:ext cx="11164824" cy="343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568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2D248C-C9DE-6FD4-D9B9-C981BF720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679" name="Rectangle 2867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F7097-C518-8A02-43DD-2CC6B75C3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3800"/>
              <a:t>Problemy z treningiem LLM</a:t>
            </a:r>
            <a:endParaRPr lang="pl-PL" sz="3800"/>
          </a:p>
        </p:txBody>
      </p:sp>
      <p:sp>
        <p:nvSpPr>
          <p:cNvPr id="2868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40D46-9B8F-50BB-783D-08FF539C4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Wymagania obliczeniowe: Trenowanie LLM zużywa ogromne ilości energii.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Koszty: Trenowanie największych modeli może kosztować miliony dolarów.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Problemy środowiskowe: Wysokie emisje CO₂ związane z użyciem superkomputerów.</a:t>
            </a:r>
            <a:endParaRPr lang="pl-PL" sz="2000"/>
          </a:p>
        </p:txBody>
      </p:sp>
      <p:pic>
        <p:nvPicPr>
          <p:cNvPr id="28674" name="Picture 2" descr="Data Center Energy Use - AKCP Monitoring">
            <a:extLst>
              <a:ext uri="{FF2B5EF4-FFF2-40B4-BE49-F238E27FC236}">
                <a16:creationId xmlns:a16="http://schemas.microsoft.com/office/drawing/2014/main" id="{653D36B5-B636-98BF-D7B9-24AB0444E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653722"/>
            <a:ext cx="6903720" cy="555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659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F0B669-9A53-74CF-A2F5-B920884DB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703" name="Rectangle 29702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ADAAF-48B5-A81A-CAED-59B995C39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GB" sz="4100"/>
              <a:t>Ograniczenia technologiczne</a:t>
            </a:r>
            <a:endParaRPr lang="pl-PL" sz="4100"/>
          </a:p>
        </p:txBody>
      </p:sp>
      <p:sp>
        <p:nvSpPr>
          <p:cNvPr id="2970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5E924-B716-7EEB-64DC-F764CB19A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500"/>
              <a:t>Modele mają ograniczoną wiedzę, zależną od daty zakończenia treningu.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/>
              <a:t>Błędy w generowanych odpowiedziach, szczególnie w przypadku złożonych pytań.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/>
              <a:t>Fun fact: ChatGPT nie „rozumie” pytań – operuje na wzorcach statystycznych.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500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F9521A99-D3F7-DE4C-6A3D-C6C511A6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936" y="2332678"/>
            <a:ext cx="10917936" cy="387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908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5F8B26-30F9-C2A2-2F18-1F55F6FB7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27" name="Rectangle 3072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E4AD8-8A14-5CD8-C1EA-72CAA33C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000"/>
              <a:t>Jak sprostać wyzwaniom?</a:t>
            </a:r>
            <a:endParaRPr lang="pl-PL" sz="5000"/>
          </a:p>
        </p:txBody>
      </p:sp>
      <p:sp>
        <p:nvSpPr>
          <p:cNvPr id="3072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EE70-45AF-8F2E-4BA8-7568914C5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Wdrażanie zasad etycznych dla użytkowników i twórców LLM.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Transparentność: Informowanie o możliwościach i ograniczeniach modeli.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Rozwój energooszczędnych technologii AI.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Przykład: Firmy wprowadzają narzędzia weryfikujące odpowiedzi generowane przez AI.</a:t>
            </a:r>
          </a:p>
        </p:txBody>
      </p:sp>
      <p:pic>
        <p:nvPicPr>
          <p:cNvPr id="30722" name="Picture 2" descr="Have we lost our balance when it comes to technology? — Balance Health and  Fitness.">
            <a:extLst>
              <a:ext uri="{FF2B5EF4-FFF2-40B4-BE49-F238E27FC236}">
                <a16:creationId xmlns:a16="http://schemas.microsoft.com/office/drawing/2014/main" id="{6C6CED36-1DAE-B352-D442-A97B7B6F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607069"/>
            <a:ext cx="5458968" cy="364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491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47D815-5082-F057-0B19-FB174E14B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751" name="Rectangle 31750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39C78-17B0-7503-C2D2-3506A152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GB" sz="5400"/>
              <a:t>W jakim kierunku rozwijają się LLM?</a:t>
            </a:r>
            <a:endParaRPr lang="pl-PL" sz="5400"/>
          </a:p>
        </p:txBody>
      </p:sp>
      <p:sp>
        <p:nvSpPr>
          <p:cNvPr id="31753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6" name="Picture 2" descr="The LLM Revolution: Transforming Language Models">
            <a:extLst>
              <a:ext uri="{FF2B5EF4-FFF2-40B4-BE49-F238E27FC236}">
                <a16:creationId xmlns:a16="http://schemas.microsoft.com/office/drawing/2014/main" id="{7974A8A4-38A4-2516-894E-B56C5BD55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915818"/>
            <a:ext cx="6894576" cy="334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24C04-CF9B-34D1-274F-B327C8A71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200"/>
              <a:t>Większe i bardziej wydajne modele: Redukcja kosztów i zużycia energii.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/>
              <a:t>Modele specjalizowane: AI dostosowane do konkretnych dziedzin, np. medycyny, przemysłu gazowego.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/>
              <a:t>Interaktywność: Lepsza adaptacja do kontekstu użytkownika i bardziej dynamiczne odpowiedzi.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/>
              <a:t>Przykład: Modele przewidujące zjawiska w chemii gazów.</a:t>
            </a:r>
            <a:endParaRPr lang="pl-PL" sz="1200"/>
          </a:p>
        </p:txBody>
      </p:sp>
    </p:spTree>
    <p:extLst>
      <p:ext uri="{BB962C8B-B14F-4D97-AF65-F5344CB8AC3E}">
        <p14:creationId xmlns:p14="http://schemas.microsoft.com/office/powerpoint/2010/main" val="3308951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270780-D086-B390-DB0A-6FD535E3E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781" name="Rectangle 32780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CD562-266C-5023-1F25-3FCBDAA48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GB" sz="5400"/>
              <a:t>LLM a edukacja i nauka</a:t>
            </a:r>
            <a:endParaRPr lang="pl-PL" sz="5400"/>
          </a:p>
        </p:txBody>
      </p:sp>
      <p:sp>
        <p:nvSpPr>
          <p:cNvPr id="32782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 descr="Future of AI Mentorship : Revolutionizing Personalized Learning">
            <a:extLst>
              <a:ext uri="{FF2B5EF4-FFF2-40B4-BE49-F238E27FC236}">
                <a16:creationId xmlns:a16="http://schemas.microsoft.com/office/drawing/2014/main" id="{DDE3B913-2E72-7D25-34D6-36AFC1FD5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630936"/>
            <a:ext cx="6418356" cy="391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8AC88-5047-3A84-EE8E-4491671D5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400"/>
              <a:t>Szybsze uczenie: Generowanie streszczeń i materiałów dydaktycznych.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/>
              <a:t>Wirtualni nauczyciele: AI jako pomoc w nauce, personalizacja treści.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/>
              <a:t>Pomoc w badaniach: Tworzenie hipotez i analiza danych.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/>
              <a:t>Przykład: Wirtualny asystent naukowy wyjaśniający trudne koncepcje chemiczne.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400"/>
          </a:p>
        </p:txBody>
      </p:sp>
    </p:spTree>
    <p:extLst>
      <p:ext uri="{BB962C8B-B14F-4D97-AF65-F5344CB8AC3E}">
        <p14:creationId xmlns:p14="http://schemas.microsoft.com/office/powerpoint/2010/main" val="4254228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C4F698-4A21-14FA-1E23-35032D259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799" name="Rectangle 3379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8798A-3245-C465-6632-B8FBB8C26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4600"/>
              <a:t>Wpływ na różne branże</a:t>
            </a:r>
            <a:endParaRPr lang="pl-PL" sz="4600"/>
          </a:p>
        </p:txBody>
      </p:sp>
      <p:sp>
        <p:nvSpPr>
          <p:cNvPr id="3380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68AA4-D0A7-D3DF-EB99-D2A978847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900"/>
              <a:t>Medycyna: Diagnoza chorób na podstawie opisów.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/>
              <a:t>Przemysł: Optymalizacja procesów technologicznych (np. przetwarzanie gazu ziemnego).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/>
              <a:t>Rozrywka: Tworzenie treści, np. filmów i gier.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/>
              <a:t>Przykład: Symulacje wirtualne oparte na danych z LLM.</a:t>
            </a:r>
          </a:p>
        </p:txBody>
      </p:sp>
      <p:pic>
        <p:nvPicPr>
          <p:cNvPr id="33794" name="Picture 2" descr="Major applications of LLM in Ophthalmology. The patient's information... |  Download Scientific Diagram">
            <a:extLst>
              <a:ext uri="{FF2B5EF4-FFF2-40B4-BE49-F238E27FC236}">
                <a16:creationId xmlns:a16="http://schemas.microsoft.com/office/drawing/2014/main" id="{51801E0B-FF00-D38E-B9CE-9A35A9AD7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435551"/>
            <a:ext cx="6903720" cy="398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060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C1714B-91EB-32CE-3484-DDC4F6B6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823" name="Rectangle 348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75AC5-E210-8C6E-8B24-6D631D84E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/>
              <a:t>Wyobraźnia a rzeczywistość</a:t>
            </a:r>
            <a:endParaRPr lang="pl-PL" sz="5400"/>
          </a:p>
        </p:txBody>
      </p:sp>
      <p:sp>
        <p:nvSpPr>
          <p:cNvPr id="348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0A2E6-F9F4-CB9B-C172-9448D67A8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700"/>
              <a:t>Możliwości: Czy AI może być świadome? (Obecnie – nie).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/>
              <a:t>Wpływ kulturowy: AI zmienia sposób, w jaki ludzie piszą, uczą się i pracują.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/>
              <a:t>Fun fact: LLM inspirowały pisarzy science-fiction do tworzenia nowych historii.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/>
              <a:t>Przestroga: Warto kontrolować rozwój AI, aby uniknąć nieetycznych zastosowań.</a:t>
            </a:r>
          </a:p>
        </p:txBody>
      </p:sp>
      <p:pic>
        <p:nvPicPr>
          <p:cNvPr id="34818" name="Picture 2" descr="AI Envisions 18 Future Cities in 1,000 Years">
            <a:extLst>
              <a:ext uri="{FF2B5EF4-FFF2-40B4-BE49-F238E27FC236}">
                <a16:creationId xmlns:a16="http://schemas.microsoft.com/office/drawing/2014/main" id="{1F2FA35B-8C7E-6ADE-1A54-A08E90861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451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4C5462-DE86-8A2C-3FAF-3FC39EADE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847" name="Rectangle 3584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58316-A4A9-4201-65BC-1F8B170C9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5400"/>
              <a:t>Wyzwania przyszłości</a:t>
            </a:r>
            <a:endParaRPr lang="pl-PL" sz="5400"/>
          </a:p>
        </p:txBody>
      </p:sp>
      <p:sp>
        <p:nvSpPr>
          <p:cNvPr id="3584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ABE3B-710F-F33A-F262-5CFA81697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700"/>
              <a:t>Regulacje: Tworzenie przepisów kontrolujących rozwój i wykorzystanie AI.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/>
              <a:t>Etyka: Czy AI powinno zastępować ludzi w decyzjach?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/>
              <a:t>Zrównoważony rozwój: Redukcja wpływu na środowisko naturalne.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/>
              <a:t>Przykład: Firmy opracowują AI, które są bardziej energooszczędne.</a:t>
            </a:r>
          </a:p>
        </p:txBody>
      </p:sp>
      <p:pic>
        <p:nvPicPr>
          <p:cNvPr id="35842" name="Picture 2" descr="What Is Sustainable Technology and Why Is It Important? | Gartner">
            <a:extLst>
              <a:ext uri="{FF2B5EF4-FFF2-40B4-BE49-F238E27FC236}">
                <a16:creationId xmlns:a16="http://schemas.microsoft.com/office/drawing/2014/main" id="{05E25FF4-3999-DDA8-755A-E2AEEE981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322350"/>
            <a:ext cx="6903720" cy="421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287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827F1-4297-E2F6-F7A5-72AA0D674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B9B7-C687-C340-B0CC-3AC31EF4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wysłać projekt?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1B11-600E-328D-B998-60F8D14C1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dwa adresy mailowe, w tytule proszę wpisać:</a:t>
            </a:r>
          </a:p>
          <a:p>
            <a:pPr marL="0" indent="0">
              <a:buNone/>
            </a:pPr>
            <a:r>
              <a:rPr lang="pl-PL" dirty="0"/>
              <a:t>`PW Projekt Szeregi Czasowe – Imię Nazwisko`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luke.kozarski@gmail.com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1800"/>
              </a:lnSpc>
              <a:spcBef>
                <a:spcPts val="1200"/>
              </a:spcBef>
              <a:buNone/>
            </a:pPr>
            <a:r>
              <a:rPr lang="en-GB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01034575@pw.edu.pl</a:t>
            </a:r>
            <a:endParaRPr lang="en-GB" b="0" i="0" dirty="0">
              <a:solidFill>
                <a:srgbClr val="1B1B1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008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9D94-BDD9-CC79-55AE-AB91F18A7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448CB-EC09-2054-A3DB-F8A24A659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Na podstawie zestawu danych (wybranego lub poniższego):</a:t>
            </a:r>
          </a:p>
          <a:p>
            <a:pPr lvl="1"/>
            <a:r>
              <a:rPr lang="pl-PL" dirty="0">
                <a:hlinkClick r:id="rId2"/>
              </a:rPr>
              <a:t>https://datahub.io/core/global-temp</a:t>
            </a:r>
            <a:endParaRPr lang="pl-PL" dirty="0"/>
          </a:p>
          <a:p>
            <a:r>
              <a:rPr lang="pl-PL" dirty="0"/>
              <a:t>Zaproponuj model, który najlepiej przewidzi 10 kolejnych wartości.</a:t>
            </a:r>
          </a:p>
        </p:txBody>
      </p:sp>
    </p:spTree>
    <p:extLst>
      <p:ext uri="{BB962C8B-B14F-4D97-AF65-F5344CB8AC3E}">
        <p14:creationId xmlns:p14="http://schemas.microsoft.com/office/powerpoint/2010/main" val="4274785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0520B3-FF62-3CAA-59C7-BCDB1EA5E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AB4D3-18A9-61CC-5E17-86C23F5B4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000"/>
              <a:t>Dlaczego LLM są przełomowe?</a:t>
            </a:r>
            <a:endParaRPr lang="pl-PL" sz="5000"/>
          </a:p>
        </p:txBody>
      </p:sp>
      <p:sp>
        <p:nvSpPr>
          <p:cNvPr id="410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5DF32-35DC-3321-9110-8BA706D18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200" b="1"/>
              <a:t>Skalowalność:</a:t>
            </a:r>
            <a:r>
              <a:rPr lang="en-GB" sz="2200"/>
              <a:t> Modele mogą analizować ogromne ilości danych w krótkim czasie.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b="1"/>
              <a:t>Wszechstronność:</a:t>
            </a:r>
            <a:r>
              <a:rPr lang="en-GB" sz="2200"/>
              <a:t> Pisanie, tłumaczenie, analiza tekstów, kreatywne pisanie.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b="1"/>
              <a:t>Dostępność:</a:t>
            </a:r>
            <a:r>
              <a:rPr lang="en-GB" sz="2200"/>
              <a:t> LLM zmieniają sposób pracy w wielu dziedzinach (medycyna, prawo, nauka).</a:t>
            </a:r>
            <a:endParaRPr lang="pl-PL" sz="2200"/>
          </a:p>
        </p:txBody>
      </p:sp>
      <p:pic>
        <p:nvPicPr>
          <p:cNvPr id="4098" name="Picture 2" descr="Empower Your Text Skills: Building Your LLM Application">
            <a:extLst>
              <a:ext uri="{FF2B5EF4-FFF2-40B4-BE49-F238E27FC236}">
                <a16:creationId xmlns:a16="http://schemas.microsoft.com/office/drawing/2014/main" id="{56B7EC32-493B-8807-06B6-E4F043CC0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4836" y="640080"/>
            <a:ext cx="518739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497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6C3185-4CAE-D854-DD19-249BF60B1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22204-407B-DE01-D005-6610F7DC8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 dirty="0"/>
              <a:t>Jak LLM </a:t>
            </a:r>
            <a:r>
              <a:rPr lang="en-GB" dirty="0" err="1"/>
              <a:t>zmieniają</a:t>
            </a:r>
            <a:r>
              <a:rPr lang="en-GB" dirty="0"/>
              <a:t> </a:t>
            </a:r>
            <a:r>
              <a:rPr lang="en-GB" dirty="0" err="1"/>
              <a:t>świat</a:t>
            </a:r>
            <a:r>
              <a:rPr lang="en-GB" dirty="0"/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A4FBE-ECD7-B5CA-1298-B40FF8457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Automatyzacja pracy (np. obsługa klienta, raportowanie).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Pomoc w badaniach naukowych: Przyspieszenie analizy danych.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Ułatwienia w edukacji: Szybszy dostęp do wiedzy.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Fun fact: GPT-3 miał 175 miliardów parametrów, a GPT-4 ocenia się na </a:t>
            </a:r>
            <a:r>
              <a:rPr lang="pl-PL" sz="2000"/>
              <a:t>1,76 biliona</a:t>
            </a:r>
          </a:p>
        </p:txBody>
      </p:sp>
      <p:pic>
        <p:nvPicPr>
          <p:cNvPr id="5122" name="Picture 2" descr="Robot at computer typing on keyboard on Craiyon">
            <a:extLst>
              <a:ext uri="{FF2B5EF4-FFF2-40B4-BE49-F238E27FC236}">
                <a16:creationId xmlns:a16="http://schemas.microsoft.com/office/drawing/2014/main" id="{FE01582F-BBCC-5E71-2A06-BDB485826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54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005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10FD64-10CE-5709-6810-30582F541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4BCBB-B003-614E-5704-8A97747CF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000"/>
              <a:t>Ciekawostki o LLM</a:t>
            </a:r>
            <a:endParaRPr lang="pl-PL" sz="5000"/>
          </a:p>
        </p:txBody>
      </p:sp>
      <p:sp>
        <p:nvSpPr>
          <p:cNvPr id="615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9F301-6EDC-D9B3-6CC7-C9DCDBD7A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Największe LLM są trenowane na danych obejmujących książki, artykuły, a nawet fora internetowe.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Trenowanie LLM wymaga superkomputerów i ogromnych ilości energii.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GPT może wygenerować wiersz w stylu Szekspira w kilka sekund.</a:t>
            </a:r>
            <a:endParaRPr lang="pl-PL" sz="2200"/>
          </a:p>
        </p:txBody>
      </p:sp>
      <p:pic>
        <p:nvPicPr>
          <p:cNvPr id="6146" name="Picture 2" descr="ChatGPT: Poems and Secrets | Library Innovation Lab">
            <a:extLst>
              <a:ext uri="{FF2B5EF4-FFF2-40B4-BE49-F238E27FC236}">
                <a16:creationId xmlns:a16="http://schemas.microsoft.com/office/drawing/2014/main" id="{0FB5AF96-323A-873E-D0D4-F721707A8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9316" y="640080"/>
            <a:ext cx="3918432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09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4CDBCC-A08A-6A67-B544-6E0E6D462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5" name="Rectangle 718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57A41-4A22-5984-5D99-6F5C3E9F9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3800"/>
              <a:t>Jak modele językowe uczą się danych?</a:t>
            </a:r>
            <a:endParaRPr lang="pl-PL" sz="3800"/>
          </a:p>
        </p:txBody>
      </p:sp>
      <p:sp>
        <p:nvSpPr>
          <p:cNvPr id="718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3CC9B-0FF9-DF48-4641-FED0CD077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LLM „czytają” ogromne ilości tekstów, aby nauczyć się wzorców językowych.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Przykłady danych: książki, artykuły, strony internetowe, fora.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Cel: Przewidywanie następnego słowa w zdaniu na podstawie kontekstu.</a:t>
            </a:r>
            <a:endParaRPr lang="pl-PL" sz="2000"/>
          </a:p>
        </p:txBody>
      </p:sp>
      <p:pic>
        <p:nvPicPr>
          <p:cNvPr id="7170" name="Picture 2" descr="Navigating Ethical Considerations: Developing and Deploying Large Language  Models (LLMs) Responsibly | by Lisa Becker | ML6team">
            <a:extLst>
              <a:ext uri="{FF2B5EF4-FFF2-40B4-BE49-F238E27FC236}">
                <a16:creationId xmlns:a16="http://schemas.microsoft.com/office/drawing/2014/main" id="{E64D88F7-12D2-9EBD-1BF5-A0B6E8DBA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495959"/>
            <a:ext cx="6903720" cy="386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59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EB9A83-93FE-50BA-72B3-A967881AC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F94D6-F0CD-6B3E-35E7-F393A28EA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4200"/>
              <a:t>Mechanizm przewidywania słów</a:t>
            </a:r>
            <a:endParaRPr lang="pl-PL" sz="4200"/>
          </a:p>
        </p:txBody>
      </p:sp>
      <p:sp>
        <p:nvSpPr>
          <p:cNvPr id="820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1ADC8-525F-F6EE-F7CB-5C47DCAA6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LLM działa jak „autokompletacja” – przewiduje najbardziej prawdopodobne następne słowo.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Opiera się na analizie wzorców w całym zdaniu, a nie tylko na poprzednich słowach.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Przykład:</a:t>
            </a:r>
            <a:br>
              <a:rPr lang="en-GB" sz="2200"/>
            </a:br>
            <a:r>
              <a:rPr lang="en-GB" sz="2200"/>
              <a:t>„Gaz ziemny składa się głównie z...” → Model przewiduje „metanu”.</a:t>
            </a:r>
            <a:endParaRPr lang="pl-PL" sz="2200"/>
          </a:p>
        </p:txBody>
      </p:sp>
      <p:pic>
        <p:nvPicPr>
          <p:cNvPr id="8194" name="Picture 2" descr="Long Short Term Memory: Predict the Next Word">
            <a:extLst>
              <a:ext uri="{FF2B5EF4-FFF2-40B4-BE49-F238E27FC236}">
                <a16:creationId xmlns:a16="http://schemas.microsoft.com/office/drawing/2014/main" id="{A394F47D-A5A7-D6BB-AB8B-77AA23E28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2651396"/>
            <a:ext cx="5458968" cy="155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815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F13FB2-4CC4-20AE-EF71-2E9B60C5F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0" name="Rectangle 922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EA9CE0-6FB4-0088-8E15-91D681A86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000"/>
              <a:t>Architektura Transformer</a:t>
            </a:r>
            <a:endParaRPr lang="pl-PL" sz="5000"/>
          </a:p>
        </p:txBody>
      </p:sp>
      <p:sp>
        <p:nvSpPr>
          <p:cNvPr id="923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D6D92-AD02-DAB3-EF88-C7FA81171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900"/>
              <a:t>Transformer to kluczowa technologia w LLM.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/>
              <a:t>Główne elementy: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900" b="1"/>
              <a:t>Attention:</a:t>
            </a:r>
            <a:r>
              <a:rPr lang="en-GB" sz="1900"/>
              <a:t> Mechanizm pozwalający modelowi skupić się na ważnych częściach tekstu.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900" b="1"/>
              <a:t>Kontekst:</a:t>
            </a:r>
            <a:r>
              <a:rPr lang="en-GB" sz="1900"/>
              <a:t> Cały tekst jest analizowany równocześnie, a nie słowo po słowie.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/>
              <a:t>Fun fact: Termin „attention is all you need” pochodzi z pracy naukowej z 2017 roku.</a:t>
            </a:r>
          </a:p>
        </p:txBody>
      </p:sp>
      <p:pic>
        <p:nvPicPr>
          <p:cNvPr id="9222" name="Picture 6" descr="undefined">
            <a:extLst>
              <a:ext uri="{FF2B5EF4-FFF2-40B4-BE49-F238E27FC236}">
                <a16:creationId xmlns:a16="http://schemas.microsoft.com/office/drawing/2014/main" id="{AF1D941B-00E9-A984-CAE0-8CB055997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6756" y="640080"/>
            <a:ext cx="464355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265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8472</TotalTime>
  <Words>1663</Words>
  <Application>Microsoft Macintosh PowerPoint</Application>
  <PresentationFormat>Widescreen</PresentationFormat>
  <Paragraphs>220</Paragraphs>
  <Slides>39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Aptos</vt:lpstr>
      <vt:lpstr>Aptos Display</vt:lpstr>
      <vt:lpstr>Arial</vt:lpstr>
      <vt:lpstr>Calibri</vt:lpstr>
      <vt:lpstr>Office Theme</vt:lpstr>
      <vt:lpstr>LLMs i ChatGPT</vt:lpstr>
      <vt:lpstr>Co to są modele językowe dużej skali (LLM)?</vt:lpstr>
      <vt:lpstr>Historia LLM – Skąd się wzięły?</vt:lpstr>
      <vt:lpstr>Dlaczego LLM są przełomowe?</vt:lpstr>
      <vt:lpstr>Jak LLM zmieniają świat?</vt:lpstr>
      <vt:lpstr>Ciekawostki o LLM</vt:lpstr>
      <vt:lpstr>Jak modele językowe uczą się danych?</vt:lpstr>
      <vt:lpstr>Mechanizm przewidywania słów</vt:lpstr>
      <vt:lpstr>Architektura Transformer</vt:lpstr>
      <vt:lpstr>Matematyka w tle – Prawdopodobieństwo</vt:lpstr>
      <vt:lpstr>Wyzwanie w trenowaniu LLM</vt:lpstr>
      <vt:lpstr>Zastosowania LLM w nietechnicznych dziedzinach</vt:lpstr>
      <vt:lpstr>Tworzenie i redakcja tekstów</vt:lpstr>
      <vt:lpstr>Tłumaczenie językowe</vt:lpstr>
      <vt:lpstr>Pomoc w nauce i badaniach</vt:lpstr>
      <vt:lpstr>Rozrywka i kreatywność</vt:lpstr>
      <vt:lpstr>Praktyczne przykłady zastosowań</vt:lpstr>
      <vt:lpstr>Co to jest ChatGPT?</vt:lpstr>
      <vt:lpstr>Dlaczego ChatGPT działa tak dobrze?</vt:lpstr>
      <vt:lpstr>Jak działa ChatGPT „pod maską”?</vt:lpstr>
      <vt:lpstr>Ograniczenia ChatGPT</vt:lpstr>
      <vt:lpstr>Praktyczne zastosowania ChatGPT</vt:lpstr>
      <vt:lpstr>Nietypowe zastosowania LLM</vt:lpstr>
      <vt:lpstr>LLM w badaniach naukowych</vt:lpstr>
      <vt:lpstr>Kreatywne eksperymenty z LLM</vt:lpstr>
      <vt:lpstr>LLM w codziennym życiu</vt:lpstr>
      <vt:lpstr>Wykorzystanie w branży gazowej</vt:lpstr>
      <vt:lpstr>Etyczne wyzwania LLM</vt:lpstr>
      <vt:lpstr>Automatyzacja a rynek pracy</vt:lpstr>
      <vt:lpstr>Problemy z treningiem LLM</vt:lpstr>
      <vt:lpstr>Ograniczenia technologiczne</vt:lpstr>
      <vt:lpstr>Jak sprostać wyzwaniom?</vt:lpstr>
      <vt:lpstr>W jakim kierunku rozwijają się LLM?</vt:lpstr>
      <vt:lpstr>LLM a edukacja i nauka</vt:lpstr>
      <vt:lpstr>Wpływ na różne branże</vt:lpstr>
      <vt:lpstr>Wyobraźnia a rzeczywistość</vt:lpstr>
      <vt:lpstr>Wyzwania przyszłości</vt:lpstr>
      <vt:lpstr>Jak wysłać projekt?</vt:lpstr>
      <vt:lpstr>Zadania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Łukasz Kozarski</dc:creator>
  <cp:lastModifiedBy>Łukasz Kozarski</cp:lastModifiedBy>
  <cp:revision>20</cp:revision>
  <dcterms:created xsi:type="dcterms:W3CDTF">2024-12-12T18:29:26Z</dcterms:created>
  <dcterms:modified xsi:type="dcterms:W3CDTF">2025-01-09T17:45:14Z</dcterms:modified>
</cp:coreProperties>
</file>